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3"/>
  </p:notesMasterIdLst>
  <p:sldIdLst>
    <p:sldId id="256" r:id="rId2"/>
  </p:sldIdLst>
  <p:sldSz cx="7559675" cy="10691813"/>
  <p:notesSz cx="6858000" cy="9144000"/>
  <p:embeddedFontLst>
    <p:embeddedFont>
      <p:font typeface="Antic Didone" pitchFamily="2" charset="0"/>
      <p:regular r:id="rId4"/>
    </p:embeddedFont>
    <p:embeddedFont>
      <p:font typeface="Lora" pitchFamily="2" charset="77"/>
      <p:regular r:id="rId5"/>
      <p:bold r:id="rId6"/>
      <p:italic r:id="rId7"/>
      <p:boldItalic r:id="rId8"/>
    </p:embeddedFont>
    <p:embeddedFont>
      <p:font typeface="Lora Medium" panose="020F0502020204030204" pitchFamily="34" charset="0"/>
      <p:regular r:id="rId9"/>
      <p:bold r:id="rId10"/>
      <p:italic r:id="rId11"/>
      <p:boldItalic r:id="rId12"/>
    </p:embeddedFont>
    <p:embeddedFont>
      <p:font typeface="Lora SemiBold" pitchFamily="2" charset="77"/>
      <p:regular r:id="rId13"/>
      <p:bold r:id="rId14"/>
      <p:italic r:id="rId15"/>
      <p:boldItalic r:id="rId1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14"/>
    <p:restoredTop sz="94643"/>
  </p:normalViewPr>
  <p:slideViewPr>
    <p:cSldViewPr snapToGrid="0">
      <p:cViewPr>
        <p:scale>
          <a:sx n="85" d="100"/>
          <a:sy n="85" d="100"/>
        </p:scale>
        <p:origin x="3808"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viewProps" Target="viewProps.xml"/><Relationship Id="rId3" Type="http://schemas.openxmlformats.org/officeDocument/2006/relationships/notesMaster" Target="notesMasters/notesMaster1.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5" Type="http://schemas.openxmlformats.org/officeDocument/2006/relationships/font" Target="fonts/font2.fntdata"/><Relationship Id="rId15" Type="http://schemas.openxmlformats.org/officeDocument/2006/relationships/font" Target="fonts/font12.fntdata"/><Relationship Id="rId10" Type="http://schemas.openxmlformats.org/officeDocument/2006/relationships/font" Target="fonts/font7.fntdata"/><Relationship Id="rId19" Type="http://schemas.openxmlformats.org/officeDocument/2006/relationships/theme" Target="theme/theme1.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217050" y="685800"/>
            <a:ext cx="2424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2217738" y="685800"/>
            <a:ext cx="2424112"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57712" y="1547778"/>
            <a:ext cx="7044600" cy="4266900"/>
          </a:xfrm>
          <a:prstGeom prst="rect">
            <a:avLst/>
          </a:prstGeom>
        </p:spPr>
        <p:txBody>
          <a:bodyPr spcFirstLastPara="1" wrap="square" lIns="91425" tIns="91425" rIns="91425" bIns="91425" anchor="b" anchorCtr="0">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57705" y="5891409"/>
            <a:ext cx="7044600" cy="16476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257705" y="2299346"/>
            <a:ext cx="7044600" cy="4081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257705" y="6552657"/>
            <a:ext cx="7044600" cy="27039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257705" y="4471058"/>
            <a:ext cx="7044600" cy="1749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257705" y="2395696"/>
            <a:ext cx="7044600" cy="7101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257705" y="2395696"/>
            <a:ext cx="3306900" cy="7101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3995291" y="2395696"/>
            <a:ext cx="3306900" cy="7101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257705" y="925091"/>
            <a:ext cx="7044600" cy="11904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257705" y="1154948"/>
            <a:ext cx="2321700" cy="15708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257705" y="2888617"/>
            <a:ext cx="2321700" cy="6609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05325" y="935745"/>
            <a:ext cx="5264700" cy="8503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3780000" y="-260"/>
            <a:ext cx="3780000" cy="10692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19508" y="2563450"/>
            <a:ext cx="3344400" cy="3081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19508" y="5826865"/>
            <a:ext cx="3344400" cy="25674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083839" y="1505164"/>
            <a:ext cx="3172200" cy="76812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257705" y="8794266"/>
            <a:ext cx="4959600" cy="12579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7004788" y="9693616"/>
            <a:ext cx="453600" cy="8181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uk"/>
              <a:t>‹Nr.›</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57705" y="925091"/>
            <a:ext cx="7044600" cy="11904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57705" y="2395696"/>
            <a:ext cx="7044600" cy="7101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7004788" y="9693616"/>
            <a:ext cx="453600" cy="8181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uk"/>
              <a:t>‹Nr.›</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3"/>
        <p:cNvGrpSpPr/>
        <p:nvPr/>
      </p:nvGrpSpPr>
      <p:grpSpPr>
        <a:xfrm>
          <a:off x="0" y="0"/>
          <a:ext cx="0" cy="0"/>
          <a:chOff x="0" y="0"/>
          <a:chExt cx="0" cy="0"/>
        </a:xfrm>
      </p:grpSpPr>
      <p:sp>
        <p:nvSpPr>
          <p:cNvPr id="54" name="Google Shape;54;p13"/>
          <p:cNvSpPr/>
          <p:nvPr/>
        </p:nvSpPr>
        <p:spPr>
          <a:xfrm>
            <a:off x="0" y="0"/>
            <a:ext cx="7560000" cy="10692000"/>
          </a:xfrm>
          <a:prstGeom prst="rect">
            <a:avLst/>
          </a:prstGeom>
          <a:solidFill>
            <a:srgbClr val="D8D5CE"/>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p>
        </p:txBody>
      </p:sp>
      <p:sp>
        <p:nvSpPr>
          <p:cNvPr id="55" name="Google Shape;55;p13"/>
          <p:cNvSpPr txBox="1"/>
          <p:nvPr/>
        </p:nvSpPr>
        <p:spPr>
          <a:xfrm>
            <a:off x="360000" y="231750"/>
            <a:ext cx="1495800" cy="1848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de-DE" sz="1200" dirty="0">
                <a:solidFill>
                  <a:srgbClr val="5B4635"/>
                </a:solidFill>
                <a:latin typeface="Lora"/>
                <a:ea typeface="Lora"/>
                <a:cs typeface="Lora"/>
                <a:sym typeface="Lora"/>
              </a:rPr>
              <a:t>01. Oktober 2024</a:t>
            </a:r>
            <a:endParaRPr sz="1200" dirty="0">
              <a:solidFill>
                <a:srgbClr val="5B4635"/>
              </a:solidFill>
              <a:latin typeface="Lora"/>
              <a:ea typeface="Lora"/>
              <a:cs typeface="Lora"/>
              <a:sym typeface="Lora"/>
            </a:endParaRPr>
          </a:p>
        </p:txBody>
      </p:sp>
      <p:sp>
        <p:nvSpPr>
          <p:cNvPr id="56" name="Google Shape;56;p13"/>
          <p:cNvSpPr txBox="1"/>
          <p:nvPr/>
        </p:nvSpPr>
        <p:spPr>
          <a:xfrm>
            <a:off x="5704200" y="231750"/>
            <a:ext cx="1495800" cy="184800"/>
          </a:xfrm>
          <a:prstGeom prst="rect">
            <a:avLst/>
          </a:prstGeom>
          <a:noFill/>
          <a:ln>
            <a:noFill/>
          </a:ln>
        </p:spPr>
        <p:txBody>
          <a:bodyPr spcFirstLastPara="1" wrap="square" lIns="0" tIns="0" rIns="0" bIns="0" anchor="t" anchorCtr="0">
            <a:spAutoFit/>
          </a:bodyPr>
          <a:lstStyle/>
          <a:p>
            <a:pPr marL="0" lvl="0" indent="0" algn="r" rtl="0">
              <a:spcBef>
                <a:spcPts val="0"/>
              </a:spcBef>
              <a:spcAft>
                <a:spcPts val="0"/>
              </a:spcAft>
              <a:buNone/>
            </a:pPr>
            <a:r>
              <a:rPr lang="uk" sz="1200" dirty="0">
                <a:solidFill>
                  <a:srgbClr val="5B4635"/>
                </a:solidFill>
                <a:latin typeface="Lora"/>
                <a:ea typeface="Lora"/>
                <a:cs typeface="Lora"/>
                <a:sym typeface="Lora"/>
              </a:rPr>
              <a:t>VOL. </a:t>
            </a:r>
            <a:r>
              <a:rPr lang="de-DE" sz="1200" dirty="0">
                <a:solidFill>
                  <a:srgbClr val="5B4635"/>
                </a:solidFill>
                <a:latin typeface="Lora"/>
                <a:ea typeface="Lora"/>
                <a:cs typeface="Lora"/>
                <a:sym typeface="Lora"/>
              </a:rPr>
              <a:t>42</a:t>
            </a:r>
            <a:endParaRPr sz="1200" dirty="0">
              <a:solidFill>
                <a:srgbClr val="5B4635"/>
              </a:solidFill>
              <a:latin typeface="Lora"/>
              <a:ea typeface="Lora"/>
              <a:cs typeface="Lora"/>
              <a:sym typeface="Lora"/>
            </a:endParaRPr>
          </a:p>
        </p:txBody>
      </p:sp>
      <p:cxnSp>
        <p:nvCxnSpPr>
          <p:cNvPr id="57" name="Google Shape;57;p13"/>
          <p:cNvCxnSpPr/>
          <p:nvPr/>
        </p:nvCxnSpPr>
        <p:spPr>
          <a:xfrm>
            <a:off x="360000" y="551961"/>
            <a:ext cx="6841200" cy="0"/>
          </a:xfrm>
          <a:prstGeom prst="straightConnector1">
            <a:avLst/>
          </a:prstGeom>
          <a:noFill/>
          <a:ln w="19050" cap="flat" cmpd="sng">
            <a:solidFill>
              <a:srgbClr val="5B4635"/>
            </a:solidFill>
            <a:prstDash val="solid"/>
            <a:round/>
            <a:headEnd type="none" w="med" len="med"/>
            <a:tailEnd type="none" w="med" len="med"/>
          </a:ln>
        </p:spPr>
      </p:cxnSp>
      <p:cxnSp>
        <p:nvCxnSpPr>
          <p:cNvPr id="58" name="Google Shape;58;p13"/>
          <p:cNvCxnSpPr/>
          <p:nvPr/>
        </p:nvCxnSpPr>
        <p:spPr>
          <a:xfrm>
            <a:off x="360000" y="1422361"/>
            <a:ext cx="6841200" cy="0"/>
          </a:xfrm>
          <a:prstGeom prst="straightConnector1">
            <a:avLst/>
          </a:prstGeom>
          <a:noFill/>
          <a:ln w="19050" cap="flat" cmpd="sng">
            <a:solidFill>
              <a:srgbClr val="5B4635"/>
            </a:solidFill>
            <a:prstDash val="solid"/>
            <a:round/>
            <a:headEnd type="none" w="med" len="med"/>
            <a:tailEnd type="none" w="med" len="med"/>
          </a:ln>
        </p:spPr>
      </p:cxnSp>
      <p:sp>
        <p:nvSpPr>
          <p:cNvPr id="59" name="Google Shape;59;p13"/>
          <p:cNvSpPr txBox="1"/>
          <p:nvPr/>
        </p:nvSpPr>
        <p:spPr>
          <a:xfrm>
            <a:off x="240175" y="622800"/>
            <a:ext cx="7080900" cy="708000"/>
          </a:xfrm>
          <a:prstGeom prst="rect">
            <a:avLst/>
          </a:prstGeom>
          <a:noFill/>
          <a:ln>
            <a:noFill/>
          </a:ln>
        </p:spPr>
        <p:txBody>
          <a:bodyPr spcFirstLastPara="1" wrap="square" lIns="0" tIns="0" rIns="0" bIns="0" anchor="t" anchorCtr="0">
            <a:spAutoFit/>
          </a:bodyPr>
          <a:lstStyle/>
          <a:p>
            <a:pPr marL="0" lvl="0" indent="0" algn="ctr" rtl="0">
              <a:spcBef>
                <a:spcPts val="0"/>
              </a:spcBef>
              <a:spcAft>
                <a:spcPts val="0"/>
              </a:spcAft>
              <a:buNone/>
            </a:pPr>
            <a:r>
              <a:rPr lang="de-DE" sz="4600" dirty="0" err="1">
                <a:solidFill>
                  <a:srgbClr val="5B4635"/>
                </a:solidFill>
                <a:latin typeface="Antic Didone"/>
                <a:ea typeface="Antic Didone"/>
                <a:cs typeface="Antic Didone"/>
                <a:sym typeface="Antic Didone"/>
              </a:rPr>
              <a:t>ChronoLab</a:t>
            </a:r>
            <a:r>
              <a:rPr lang="de-DE" sz="4600" dirty="0">
                <a:solidFill>
                  <a:srgbClr val="5B4635"/>
                </a:solidFill>
                <a:latin typeface="Antic Didone"/>
                <a:ea typeface="Antic Didone"/>
                <a:cs typeface="Antic Didone"/>
                <a:sym typeface="Antic Didone"/>
              </a:rPr>
              <a:t> News</a:t>
            </a:r>
            <a:endParaRPr sz="4600" dirty="0">
              <a:solidFill>
                <a:srgbClr val="5B4635"/>
              </a:solidFill>
              <a:latin typeface="Antic Didone"/>
              <a:ea typeface="Antic Didone"/>
              <a:cs typeface="Antic Didone"/>
              <a:sym typeface="Antic Didone"/>
            </a:endParaRPr>
          </a:p>
        </p:txBody>
      </p:sp>
      <p:pic>
        <p:nvPicPr>
          <p:cNvPr id="60" name="Google Shape;60;p13"/>
          <p:cNvPicPr preferRelativeResize="0"/>
          <p:nvPr/>
        </p:nvPicPr>
        <p:blipFill>
          <a:blip r:embed="rId3"/>
          <a:srcRect/>
          <a:stretch/>
        </p:blipFill>
        <p:spPr>
          <a:xfrm>
            <a:off x="1394948" y="1748620"/>
            <a:ext cx="4770102" cy="3180068"/>
          </a:xfrm>
          <a:prstGeom prst="rect">
            <a:avLst/>
          </a:prstGeom>
          <a:noFill/>
          <a:ln>
            <a:noFill/>
          </a:ln>
        </p:spPr>
      </p:pic>
      <p:cxnSp>
        <p:nvCxnSpPr>
          <p:cNvPr id="61" name="Google Shape;61;p13"/>
          <p:cNvCxnSpPr>
            <a:cxnSpLocks/>
          </p:cNvCxnSpPr>
          <p:nvPr/>
        </p:nvCxnSpPr>
        <p:spPr>
          <a:xfrm>
            <a:off x="360000" y="5224161"/>
            <a:ext cx="6841200" cy="0"/>
          </a:xfrm>
          <a:prstGeom prst="straightConnector1">
            <a:avLst/>
          </a:prstGeom>
          <a:noFill/>
          <a:ln w="19050" cap="flat" cmpd="sng">
            <a:solidFill>
              <a:srgbClr val="5B4635"/>
            </a:solidFill>
            <a:prstDash val="solid"/>
            <a:round/>
            <a:headEnd type="none" w="med" len="med"/>
            <a:tailEnd type="none" w="med" len="med"/>
          </a:ln>
        </p:spPr>
      </p:cxnSp>
      <p:sp>
        <p:nvSpPr>
          <p:cNvPr id="62" name="Google Shape;62;p13"/>
          <p:cNvSpPr txBox="1"/>
          <p:nvPr/>
        </p:nvSpPr>
        <p:spPr>
          <a:xfrm>
            <a:off x="360000" y="5014920"/>
            <a:ext cx="6841200" cy="107722"/>
          </a:xfrm>
          <a:prstGeom prst="rect">
            <a:avLst/>
          </a:prstGeom>
          <a:noFill/>
          <a:ln>
            <a:noFill/>
          </a:ln>
        </p:spPr>
        <p:txBody>
          <a:bodyPr spcFirstLastPara="1" wrap="square" lIns="0" tIns="0" rIns="0" bIns="0" anchor="t" anchorCtr="0">
            <a:spAutoFit/>
          </a:bodyPr>
          <a:lstStyle/>
          <a:p>
            <a:pPr algn="ctr"/>
            <a:r>
              <a:rPr lang="de-DE" sz="700" i="1" dirty="0">
                <a:solidFill>
                  <a:srgbClr val="5B4635"/>
                </a:solidFill>
                <a:latin typeface="Lora Medium"/>
                <a:ea typeface="Lora Medium"/>
                <a:cs typeface="Lora Medium"/>
                <a:sym typeface="Lora Medium"/>
              </a:rPr>
              <a:t>Kritiker und Entwickler zugleich: Joseph Weizenbaum und ELIZA (KI-generiert)</a:t>
            </a:r>
          </a:p>
        </p:txBody>
      </p:sp>
      <p:sp>
        <p:nvSpPr>
          <p:cNvPr id="63" name="Google Shape;63;p13"/>
          <p:cNvSpPr txBox="1"/>
          <p:nvPr/>
        </p:nvSpPr>
        <p:spPr>
          <a:xfrm>
            <a:off x="360000" y="5489000"/>
            <a:ext cx="3240000" cy="261600"/>
          </a:xfrm>
          <a:prstGeom prst="rect">
            <a:avLst/>
          </a:prstGeom>
          <a:noFill/>
          <a:ln>
            <a:noFill/>
          </a:ln>
        </p:spPr>
        <p:txBody>
          <a:bodyPr spcFirstLastPara="1" wrap="square" lIns="0" tIns="0" rIns="0" bIns="0" anchor="t" anchorCtr="0">
            <a:spAutoFit/>
          </a:bodyPr>
          <a:lstStyle/>
          <a:p>
            <a:pPr marL="0" lvl="0" indent="0" algn="l" rtl="0">
              <a:spcBef>
                <a:spcPts val="0"/>
              </a:spcBef>
              <a:spcAft>
                <a:spcPts val="0"/>
              </a:spcAft>
              <a:buNone/>
            </a:pPr>
            <a:r>
              <a:rPr lang="de-DE" sz="1700" dirty="0">
                <a:solidFill>
                  <a:srgbClr val="5B4635"/>
                </a:solidFill>
                <a:latin typeface="Lora SemiBold"/>
                <a:ea typeface="Lora SemiBold"/>
                <a:cs typeface="Lora SemiBold"/>
                <a:sym typeface="Lora SemiBold"/>
              </a:rPr>
              <a:t>Joseph Weizenbaum</a:t>
            </a:r>
            <a:endParaRPr sz="1700" dirty="0">
              <a:solidFill>
                <a:srgbClr val="5B4635"/>
              </a:solidFill>
              <a:latin typeface="Lora SemiBold"/>
              <a:ea typeface="Lora SemiBold"/>
              <a:cs typeface="Lora SemiBold"/>
              <a:sym typeface="Lora SemiBold"/>
            </a:endParaRPr>
          </a:p>
        </p:txBody>
      </p:sp>
      <p:sp>
        <p:nvSpPr>
          <p:cNvPr id="64" name="Google Shape;64;p13"/>
          <p:cNvSpPr txBox="1"/>
          <p:nvPr/>
        </p:nvSpPr>
        <p:spPr>
          <a:xfrm>
            <a:off x="360000" y="5833049"/>
            <a:ext cx="3240000" cy="430887"/>
          </a:xfrm>
          <a:prstGeom prst="rect">
            <a:avLst/>
          </a:prstGeom>
          <a:noFill/>
          <a:ln>
            <a:noFill/>
          </a:ln>
        </p:spPr>
        <p:txBody>
          <a:bodyPr spcFirstLastPara="1" wrap="square" lIns="0" tIns="0" rIns="0" bIns="0" anchor="t" anchorCtr="0">
            <a:spAutoFit/>
          </a:bodyPr>
          <a:lstStyle/>
          <a:p>
            <a:r>
              <a:rPr lang="de-DE" b="1" dirty="0">
                <a:solidFill>
                  <a:srgbClr val="5B4635"/>
                </a:solidFill>
                <a:latin typeface="Lora"/>
                <a:ea typeface="Lora"/>
                <a:cs typeface="Lora"/>
                <a:sym typeface="Lora"/>
              </a:rPr>
              <a:t>Der "Dissident der Informatik"</a:t>
            </a:r>
          </a:p>
          <a:p>
            <a:endParaRPr b="1" dirty="0">
              <a:solidFill>
                <a:srgbClr val="5B4635"/>
              </a:solidFill>
              <a:latin typeface="Lora"/>
              <a:ea typeface="Lora"/>
              <a:cs typeface="Lora"/>
              <a:sym typeface="Lora"/>
            </a:endParaRPr>
          </a:p>
        </p:txBody>
      </p:sp>
      <p:sp>
        <p:nvSpPr>
          <p:cNvPr id="65" name="Google Shape;65;p13"/>
          <p:cNvSpPr txBox="1"/>
          <p:nvPr/>
        </p:nvSpPr>
        <p:spPr>
          <a:xfrm>
            <a:off x="360000" y="6263936"/>
            <a:ext cx="3240000" cy="4376198"/>
          </a:xfrm>
          <a:prstGeom prst="rect">
            <a:avLst/>
          </a:prstGeom>
          <a:noFill/>
          <a:ln>
            <a:noFill/>
          </a:ln>
        </p:spPr>
        <p:txBody>
          <a:bodyPr spcFirstLastPara="1" wrap="square" lIns="0" tIns="0" rIns="0" bIns="0" anchor="t" anchorCtr="0">
            <a:spAutoFit/>
          </a:bodyPr>
          <a:lstStyle/>
          <a:p>
            <a:pPr marL="0" lvl="0" indent="0" algn="just" rtl="0">
              <a:lnSpc>
                <a:spcPct val="125000"/>
              </a:lnSpc>
              <a:spcBef>
                <a:spcPts val="0"/>
              </a:spcBef>
              <a:spcAft>
                <a:spcPts val="0"/>
              </a:spcAft>
              <a:buNone/>
            </a:pPr>
            <a:r>
              <a:rPr lang="uk" sz="1100" i="1" dirty="0">
                <a:solidFill>
                  <a:srgbClr val="5B4635"/>
                </a:solidFill>
                <a:latin typeface="Lora SemiBold"/>
                <a:ea typeface="Lora SemiBold"/>
                <a:cs typeface="Lora SemiBold"/>
                <a:sym typeface="Lora SemiBold"/>
              </a:rPr>
              <a:t>  </a:t>
            </a:r>
            <a:r>
              <a:rPr lang="de-DE" sz="1050" i="1" dirty="0">
                <a:solidFill>
                  <a:srgbClr val="5B4635"/>
                </a:solidFill>
                <a:latin typeface="Lora SemiBold"/>
                <a:ea typeface="Lora SemiBold"/>
                <a:cs typeface="Lora SemiBold"/>
                <a:sym typeface="Lora SemiBold"/>
              </a:rPr>
              <a:t>2023 wäre er hundert Jahre alt geworden und hätte sich sicher auch heute noch mit seinen kritischen Äußerungen zur Nutzung von Computern und des Internets – welches er selbst mit entwickelte – nicht zurückgehalten [1]. Zeit seines Lebens war es ihm wichtig, an den Verstand der Menschen zu appellieren und Erfindungen – speziell das Internet – nicht einfach nur als Fortschritt zu feiern.</a:t>
            </a:r>
          </a:p>
          <a:p>
            <a:pPr marL="0" lvl="0" indent="0" algn="just" rtl="0">
              <a:lnSpc>
                <a:spcPct val="125000"/>
              </a:lnSpc>
              <a:spcBef>
                <a:spcPts val="0"/>
              </a:spcBef>
              <a:spcAft>
                <a:spcPts val="0"/>
              </a:spcAft>
              <a:buNone/>
            </a:pPr>
            <a:endParaRPr sz="1100" i="1" dirty="0">
              <a:solidFill>
                <a:srgbClr val="5B4635"/>
              </a:solidFill>
              <a:latin typeface="Lora SemiBold"/>
              <a:ea typeface="Lora SemiBold"/>
              <a:cs typeface="Lora SemiBold"/>
              <a:sym typeface="Lora SemiBold"/>
            </a:endParaRPr>
          </a:p>
          <a:p>
            <a:pPr algn="just">
              <a:lnSpc>
                <a:spcPct val="125000"/>
              </a:lnSpc>
            </a:pPr>
            <a:r>
              <a:rPr lang="uk" sz="1100" dirty="0">
                <a:solidFill>
                  <a:srgbClr val="5B4635"/>
                </a:solidFill>
                <a:latin typeface="Lora SemiBold"/>
                <a:ea typeface="Lora SemiBold"/>
                <a:cs typeface="Lora SemiBold"/>
                <a:sym typeface="Lora SemiBold"/>
              </a:rPr>
              <a:t>  </a:t>
            </a:r>
            <a:r>
              <a:rPr lang="de-DE" sz="1100" b="1" dirty="0">
                <a:solidFill>
                  <a:srgbClr val="5B4635"/>
                </a:solidFill>
                <a:latin typeface="Lora SemiBold"/>
                <a:ea typeface="Lora SemiBold"/>
                <a:cs typeface="Lora SemiBold"/>
                <a:sym typeface="Lora SemiBold"/>
              </a:rPr>
              <a:t>Eliza – eine Psychotherapeutin?</a:t>
            </a:r>
          </a:p>
          <a:p>
            <a:pPr algn="just">
              <a:lnSpc>
                <a:spcPct val="125000"/>
              </a:lnSpc>
            </a:pPr>
            <a:r>
              <a:rPr lang="de-DE" sz="1100" dirty="0">
                <a:solidFill>
                  <a:srgbClr val="5B4635"/>
                </a:solidFill>
                <a:latin typeface="Lora SemiBold"/>
                <a:ea typeface="Lora SemiBold"/>
                <a:cs typeface="Lora SemiBold"/>
                <a:sym typeface="Lora SemiBold"/>
              </a:rPr>
              <a:t>Weizenbaum wurde vor allem durch Eliza berühmt: Er selbst hatte 1966 eigentlich nichts anderes im Sinn, als eine Maschine vorzustellen, die (von ihm mit einem Sprachanalyseprogramm ausgestattet) ein einfaches Gespräch führen konnte. Dabei wurde eine psychotherapeutische Sitzung simuliert. Er wollte mit der Präsentation nur darstellen, wie begrenzt der Sprachschatz und die Reaktionsfähigkeit dieses Computers war. Die Reaktion auf seine Erfindung machte ihn  sprach-</a:t>
            </a:r>
          </a:p>
        </p:txBody>
      </p:sp>
      <p:sp>
        <p:nvSpPr>
          <p:cNvPr id="66" name="Google Shape;66;p13"/>
          <p:cNvSpPr txBox="1"/>
          <p:nvPr/>
        </p:nvSpPr>
        <p:spPr>
          <a:xfrm>
            <a:off x="3960000" y="5497197"/>
            <a:ext cx="3240000" cy="4799391"/>
          </a:xfrm>
          <a:prstGeom prst="rect">
            <a:avLst/>
          </a:prstGeom>
          <a:noFill/>
          <a:ln>
            <a:noFill/>
          </a:ln>
        </p:spPr>
        <p:txBody>
          <a:bodyPr spcFirstLastPara="1" wrap="square" lIns="0" tIns="0" rIns="0" bIns="0" anchor="t" anchorCtr="0">
            <a:spAutoFit/>
          </a:bodyPr>
          <a:lstStyle/>
          <a:p>
            <a:pPr algn="just">
              <a:lnSpc>
                <a:spcPct val="125000"/>
              </a:lnSpc>
            </a:pPr>
            <a:r>
              <a:rPr lang="de-DE" sz="1100" dirty="0">
                <a:solidFill>
                  <a:srgbClr val="5B4635"/>
                </a:solidFill>
                <a:latin typeface="Lora SemiBold"/>
                <a:ea typeface="Lora SemiBold"/>
                <a:cs typeface="Lora SemiBold"/>
                <a:sym typeface="Lora SemiBold"/>
              </a:rPr>
              <a:t>los – viele glaubten, eine reale Psychotherapeutin spräche zu ihnen und schütteten Eliza gegenüber ihr Herz aus.</a:t>
            </a:r>
          </a:p>
          <a:p>
            <a:pPr algn="just">
              <a:lnSpc>
                <a:spcPct val="125000"/>
              </a:lnSpc>
            </a:pPr>
            <a:r>
              <a:rPr lang="de-DE" sz="1100" dirty="0">
                <a:solidFill>
                  <a:srgbClr val="5B4635"/>
                </a:solidFill>
                <a:latin typeface="Lora SemiBold"/>
                <a:ea typeface="Lora SemiBold"/>
                <a:cs typeface="Lora SemiBold"/>
                <a:sym typeface="Lora SemiBold"/>
              </a:rPr>
              <a:t>Eliza gilt als frühe Vorläuferin der heutigen Chatbots und wurde damals als großer Schritt in der KI-Entwicklung gesehen. Und Weizenbaum selbst? Er konnte es nicht fassen, wie leichtgläubig Menschen diese Erfindung als Fortschritt annahmen, ohne darüber nachzudenken. Ja, es gab daraus folgend auch Überlegungen, ob solch ein Programm das direkte therapeutische Gespräch zwischen </a:t>
            </a:r>
            <a:r>
              <a:rPr lang="de-DE" sz="1100" dirty="0" err="1">
                <a:solidFill>
                  <a:srgbClr val="5B4635"/>
                </a:solidFill>
                <a:latin typeface="Lora SemiBold"/>
                <a:ea typeface="Lora SemiBold"/>
                <a:cs typeface="Lora SemiBold"/>
                <a:sym typeface="Lora SemiBold"/>
              </a:rPr>
              <a:t>Patient:in</a:t>
            </a:r>
            <a:r>
              <a:rPr lang="de-DE" sz="1100" dirty="0">
                <a:solidFill>
                  <a:srgbClr val="5B4635"/>
                </a:solidFill>
                <a:latin typeface="Lora SemiBold"/>
                <a:ea typeface="Lora SemiBold"/>
                <a:cs typeface="Lora SemiBold"/>
                <a:sym typeface="Lora SemiBold"/>
              </a:rPr>
              <a:t> und </a:t>
            </a:r>
            <a:r>
              <a:rPr lang="de-DE" sz="1100" dirty="0" err="1">
                <a:solidFill>
                  <a:srgbClr val="5B4635"/>
                </a:solidFill>
                <a:latin typeface="Lora SemiBold"/>
                <a:ea typeface="Lora SemiBold"/>
                <a:cs typeface="Lora SemiBold"/>
                <a:sym typeface="Lora SemiBold"/>
              </a:rPr>
              <a:t>Psychotherapeut:in</a:t>
            </a:r>
            <a:r>
              <a:rPr lang="de-DE" sz="1100" dirty="0">
                <a:solidFill>
                  <a:srgbClr val="5B4635"/>
                </a:solidFill>
                <a:latin typeface="Lora SemiBold"/>
                <a:ea typeface="Lora SemiBold"/>
                <a:cs typeface="Lora SemiBold"/>
                <a:sym typeface="Lora SemiBold"/>
              </a:rPr>
              <a:t> ersetzen könne. Auch dazu zeigte Weizenbaum eine sehr kritische Haltung: "Es gibt menschliche Funktionen, die nicht durch Computer ersetzt werden sollten."[2] </a:t>
            </a:r>
            <a:endParaRPr lang="de-DE" sz="1100" b="1" i="1" dirty="0">
              <a:solidFill>
                <a:srgbClr val="5B4635"/>
              </a:solidFill>
              <a:latin typeface="Lora SemiBold"/>
              <a:ea typeface="Lora SemiBold"/>
              <a:cs typeface="Lora SemiBold"/>
              <a:sym typeface="Lora SemiBold"/>
            </a:endParaRPr>
          </a:p>
          <a:p>
            <a:pPr algn="r">
              <a:lnSpc>
                <a:spcPct val="125000"/>
              </a:lnSpc>
            </a:pPr>
            <a:r>
              <a:rPr lang="de-DE" sz="1100" b="1" i="1" dirty="0">
                <a:solidFill>
                  <a:srgbClr val="5B4635"/>
                </a:solidFill>
                <a:latin typeface="Lora SemiBold"/>
                <a:ea typeface="Lora SemiBold"/>
                <a:cs typeface="Lora SemiBold"/>
                <a:sym typeface="Lora SemiBold"/>
              </a:rPr>
              <a:t>Ulrike Scheibler</a:t>
            </a:r>
          </a:p>
          <a:p>
            <a:pPr algn="r">
              <a:lnSpc>
                <a:spcPct val="125000"/>
              </a:lnSpc>
            </a:pPr>
            <a:endParaRPr lang="de-DE" sz="1050" i="1" dirty="0">
              <a:solidFill>
                <a:srgbClr val="5B4635"/>
              </a:solidFill>
              <a:latin typeface="Lora SemiBold"/>
              <a:ea typeface="Lora SemiBold"/>
              <a:cs typeface="Lora SemiBold"/>
              <a:sym typeface="Lora SemiBold"/>
            </a:endParaRPr>
          </a:p>
          <a:p>
            <a:pPr algn="just">
              <a:lnSpc>
                <a:spcPct val="125000"/>
              </a:lnSpc>
            </a:pPr>
            <a:r>
              <a:rPr lang="de-DE" sz="1000" i="1" dirty="0">
                <a:solidFill>
                  <a:srgbClr val="5B4635"/>
                </a:solidFill>
                <a:latin typeface="Lora SemiBold"/>
                <a:ea typeface="Lora SemiBold"/>
                <a:cs typeface="Lora SemiBold"/>
                <a:sym typeface="Lora SemiBold"/>
              </a:rPr>
              <a:t>[1] L. Rusch: Der „Ketzer der Informatik“: Was ChatGPT und Internet mit Joseph Weizenbaum zu tun haben</a:t>
            </a:r>
          </a:p>
          <a:p>
            <a:pPr algn="just">
              <a:lnSpc>
                <a:spcPct val="125000"/>
              </a:lnSpc>
            </a:pPr>
            <a:r>
              <a:rPr lang="de-DE" sz="1000" i="1" dirty="0">
                <a:solidFill>
                  <a:srgbClr val="5B4635"/>
                </a:solidFill>
                <a:latin typeface="Lora SemiBold"/>
                <a:ea typeface="Lora SemiBold"/>
                <a:cs typeface="Lora SemiBold"/>
                <a:sym typeface="Lora SemiBold"/>
              </a:rPr>
              <a:t>[2] Gute Zitate: Joseph Weizenbaum</a:t>
            </a:r>
            <a:endParaRPr lang="de-DE" sz="1050" i="1" dirty="0">
              <a:solidFill>
                <a:srgbClr val="5B4635"/>
              </a:solidFill>
              <a:latin typeface="Lora SemiBold"/>
              <a:ea typeface="Lora SemiBold"/>
              <a:cs typeface="Lora SemiBold"/>
              <a:sym typeface="Lora SemiBold"/>
            </a:endParaRPr>
          </a:p>
          <a:p>
            <a:pPr algn="just">
              <a:lnSpc>
                <a:spcPct val="125000"/>
              </a:lnSpc>
            </a:pPr>
            <a:endParaRPr sz="1100" dirty="0">
              <a:solidFill>
                <a:srgbClr val="5B4635"/>
              </a:solidFill>
              <a:latin typeface="Lora SemiBold"/>
              <a:ea typeface="Lora SemiBold"/>
              <a:cs typeface="Lora SemiBold"/>
              <a:sym typeface="Lora SemiBold"/>
            </a:endParaRPr>
          </a:p>
        </p:txBody>
      </p:sp>
      <p:sp>
        <p:nvSpPr>
          <p:cNvPr id="3" name="Google Shape;62;p13">
            <a:extLst>
              <a:ext uri="{FF2B5EF4-FFF2-40B4-BE49-F238E27FC236}">
                <a16:creationId xmlns:a16="http://schemas.microsoft.com/office/drawing/2014/main" id="{37F6A4BE-E9BD-54F1-D530-75C1A2365637}"/>
              </a:ext>
            </a:extLst>
          </p:cNvPr>
          <p:cNvSpPr txBox="1"/>
          <p:nvPr/>
        </p:nvSpPr>
        <p:spPr>
          <a:xfrm>
            <a:off x="3959676" y="10208799"/>
            <a:ext cx="3239999" cy="430887"/>
          </a:xfrm>
          <a:prstGeom prst="rect">
            <a:avLst/>
          </a:prstGeom>
          <a:noFill/>
          <a:ln>
            <a:noFill/>
          </a:ln>
        </p:spPr>
        <p:txBody>
          <a:bodyPr spcFirstLastPara="1" wrap="square" lIns="0" tIns="0" rIns="0" bIns="0" anchor="t" anchorCtr="0">
            <a:spAutoFit/>
          </a:bodyPr>
          <a:lstStyle/>
          <a:p>
            <a:pPr lvl="0" algn="just"/>
            <a:r>
              <a:rPr lang="de-DE" sz="700" i="1" dirty="0">
                <a:solidFill>
                  <a:srgbClr val="5B4635"/>
                </a:solidFill>
                <a:latin typeface="Lora Medium"/>
                <a:ea typeface="Lora Medium"/>
                <a:cs typeface="Lora Medium"/>
                <a:sym typeface="Lora Medium"/>
              </a:rPr>
              <a:t>Originalartikel: Scheibler, Ulrike: Joseph Weizenbaum – Der “Dissident der Informatik”, Informatik-Aktuell, 01. Oktober 2024. Vollversion unter: https://</a:t>
            </a:r>
            <a:r>
              <a:rPr lang="de-DE" sz="700" i="1" dirty="0" err="1">
                <a:solidFill>
                  <a:srgbClr val="5B4635"/>
                </a:solidFill>
                <a:latin typeface="Lora Medium"/>
                <a:ea typeface="Lora Medium"/>
                <a:cs typeface="Lora Medium"/>
                <a:sym typeface="Lora Medium"/>
              </a:rPr>
              <a:t>www.informatik-aktuell.de</a:t>
            </a:r>
            <a:r>
              <a:rPr lang="de-DE" sz="700" i="1" dirty="0">
                <a:solidFill>
                  <a:srgbClr val="5B4635"/>
                </a:solidFill>
                <a:latin typeface="Lora Medium"/>
                <a:ea typeface="Lora Medium"/>
                <a:cs typeface="Lora Medium"/>
                <a:sym typeface="Lora Medium"/>
              </a:rPr>
              <a:t>/</a:t>
            </a:r>
            <a:r>
              <a:rPr lang="de-DE" sz="700" i="1" dirty="0" err="1">
                <a:solidFill>
                  <a:srgbClr val="5B4635"/>
                </a:solidFill>
                <a:latin typeface="Lora Medium"/>
                <a:ea typeface="Lora Medium"/>
                <a:cs typeface="Lora Medium"/>
                <a:sym typeface="Lora Medium"/>
              </a:rPr>
              <a:t>persoenlichkeiten</a:t>
            </a:r>
            <a:r>
              <a:rPr lang="de-DE" sz="700" i="1" dirty="0">
                <a:solidFill>
                  <a:srgbClr val="5B4635"/>
                </a:solidFill>
                <a:latin typeface="Lora Medium"/>
                <a:ea typeface="Lora Medium"/>
                <a:cs typeface="Lora Medium"/>
                <a:sym typeface="Lora Medium"/>
              </a:rPr>
              <a:t>-der-informatik/</a:t>
            </a:r>
            <a:r>
              <a:rPr lang="de-DE" sz="700" i="1" dirty="0" err="1">
                <a:solidFill>
                  <a:srgbClr val="5B4635"/>
                </a:solidFill>
                <a:latin typeface="Lora Medium"/>
                <a:ea typeface="Lora Medium"/>
                <a:cs typeface="Lora Medium"/>
                <a:sym typeface="Lora Medium"/>
              </a:rPr>
              <a:t>joseph</a:t>
            </a:r>
            <a:r>
              <a:rPr lang="de-DE" sz="700" i="1" dirty="0">
                <a:solidFill>
                  <a:srgbClr val="5B4635"/>
                </a:solidFill>
                <a:latin typeface="Lora Medium"/>
                <a:ea typeface="Lora Medium"/>
                <a:cs typeface="Lora Medium"/>
                <a:sym typeface="Lora Medium"/>
              </a:rPr>
              <a:t>-weizenbaum-der-dissident-der-</a:t>
            </a:r>
            <a:r>
              <a:rPr lang="de-DE" sz="700" i="1" dirty="0" err="1">
                <a:solidFill>
                  <a:srgbClr val="5B4635"/>
                </a:solidFill>
                <a:latin typeface="Lora Medium"/>
                <a:ea typeface="Lora Medium"/>
                <a:cs typeface="Lora Medium"/>
                <a:sym typeface="Lora Medium"/>
              </a:rPr>
              <a:t>informatik.html</a:t>
            </a:r>
            <a:endParaRPr lang="de-DE" sz="700" i="1" dirty="0">
              <a:solidFill>
                <a:srgbClr val="5B4635"/>
              </a:solidFill>
              <a:latin typeface="Lora Medium"/>
              <a:ea typeface="Lora Medium"/>
              <a:cs typeface="Lora Medium"/>
              <a:sym typeface="Lora Medium"/>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360</Words>
  <Application>Microsoft Macintosh PowerPoint</Application>
  <PresentationFormat>Benutzerdefiniert</PresentationFormat>
  <Paragraphs>17</Paragraphs>
  <Slides>1</Slides>
  <Notes>1</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1</vt:i4>
      </vt:variant>
    </vt:vector>
  </HeadingPairs>
  <TitlesOfParts>
    <vt:vector size="7" baseType="lpstr">
      <vt:lpstr>Arial</vt:lpstr>
      <vt:lpstr>Antic Didone</vt:lpstr>
      <vt:lpstr>Lora Medium</vt:lpstr>
      <vt:lpstr>Lora</vt:lpstr>
      <vt:lpstr>Lora SemiBold</vt:lpstr>
      <vt:lpstr>Simple Light</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Csury, Charlotte</cp:lastModifiedBy>
  <cp:revision>8</cp:revision>
  <dcterms:modified xsi:type="dcterms:W3CDTF">2025-09-16T13:55:57Z</dcterms:modified>
</cp:coreProperties>
</file>